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Lora"/>
      <p:regular r:id="rId40"/>
      <p:bold r:id="rId41"/>
      <p:italic r:id="rId42"/>
      <p:boldItalic r:id="rId43"/>
    </p:embeddedFont>
    <p:embeddedFont>
      <p:font typeface="Quattrocento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regular.fntdata"/><Relationship Id="rId20" Type="http://schemas.openxmlformats.org/officeDocument/2006/relationships/slide" Target="slides/slide14.xml"/><Relationship Id="rId42" Type="http://schemas.openxmlformats.org/officeDocument/2006/relationships/font" Target="fonts/Lora-italic.fntdata"/><Relationship Id="rId41" Type="http://schemas.openxmlformats.org/officeDocument/2006/relationships/font" Target="fonts/Lora-bold.fntdata"/><Relationship Id="rId22" Type="http://schemas.openxmlformats.org/officeDocument/2006/relationships/slide" Target="slides/slide16.xml"/><Relationship Id="rId44" Type="http://schemas.openxmlformats.org/officeDocument/2006/relationships/font" Target="fonts/QuattrocentoSans-regular.fntdata"/><Relationship Id="rId21" Type="http://schemas.openxmlformats.org/officeDocument/2006/relationships/slide" Target="slides/slide15.xml"/><Relationship Id="rId43" Type="http://schemas.openxmlformats.org/officeDocument/2006/relationships/font" Target="fonts/Lora-boldItalic.fntdata"/><Relationship Id="rId24" Type="http://schemas.openxmlformats.org/officeDocument/2006/relationships/slide" Target="slides/slide18.xml"/><Relationship Id="rId46" Type="http://schemas.openxmlformats.org/officeDocument/2006/relationships/font" Target="fonts/QuattrocentoSans-italic.fntdata"/><Relationship Id="rId23" Type="http://schemas.openxmlformats.org/officeDocument/2006/relationships/slide" Target="slides/slide17.xml"/><Relationship Id="rId45" Type="http://schemas.openxmlformats.org/officeDocument/2006/relationships/font" Target="fonts/Quattrocen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Quattrocento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f6a18c5e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f6a18c5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f6b666c23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f6b666c2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f6b666c23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f6b666c2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0700cb736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0700cb736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f6b666c23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f6b666c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0700cb736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0700cb73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f6b666c23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f6b666c2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f6b666c23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f6b666c2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0700cb736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0700cb7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f6b666c23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f6b666c2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Paper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0700cb736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0700cb73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f6a18c5e5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f6a18c5e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0700cb736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0700cb73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0700cb736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0700cb73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0700cb736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0700cb73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0700cb736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0700cb73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0700cb736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0700cb73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0700cb736_0_4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0700cb736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0700cb736_0_6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70700cb736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0700cb736_0_4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70700cb73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0700cb736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0700cb73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0700cb736_0_3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0700cb73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f6a18c5e5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f6a18c5e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0700cb736_0_3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0700cb736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70700cb736_0_7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70700cb736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 meaning icons that direct you to the next page -- also should just have more direction in general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0700cb736_0_9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0700cb736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70700cb73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70700cb73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0700cb736_0_5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0700cb736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f6a18c5e5_0_5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f6a18c5e5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f6b666c23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f6b666c2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f6b666c2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f6b666c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Mission: improve quality of education by empowering teachers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f6b666c23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f6b666c2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f6b666c23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f6b666c2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4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60" name="Google Shape;60;p15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5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63" name="Google Shape;63;p15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67" name="Google Shape;67;p16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6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  <a:endParaRPr b="1"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76" name="Google Shape;76;p1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82" name="Google Shape;82;p1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1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91" name="Google Shape;91;p19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9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9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97" name="Google Shape;97;p2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20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103" name="Google Shape;103;p21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21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2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2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1">
  <p:cSld name="TITLE_AND_BODY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18" name="Google Shape;118;p25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5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5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5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◉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ctrTitle"/>
          </p:nvPr>
        </p:nvSpPr>
        <p:spPr>
          <a:xfrm>
            <a:off x="996625" y="2003900"/>
            <a:ext cx="824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Low-fi Prototyping &amp; Pilot Usability Testing</a:t>
            </a:r>
            <a:endParaRPr sz="4800"/>
          </a:p>
        </p:txBody>
      </p:sp>
      <p:sp>
        <p:nvSpPr>
          <p:cNvPr id="131" name="Google Shape;131;p26"/>
          <p:cNvSpPr/>
          <p:nvPr/>
        </p:nvSpPr>
        <p:spPr>
          <a:xfrm>
            <a:off x="1119175" y="33868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6"/>
          <p:cNvGrpSpPr/>
          <p:nvPr/>
        </p:nvGrpSpPr>
        <p:grpSpPr>
          <a:xfrm>
            <a:off x="1300840" y="3505474"/>
            <a:ext cx="215966" cy="342399"/>
            <a:chOff x="6718575" y="2318625"/>
            <a:chExt cx="256950" cy="407375"/>
          </a:xfrm>
        </p:grpSpPr>
        <p:sp>
          <p:nvSpPr>
            <p:cNvPr id="134" name="Google Shape;134;p2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35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idx="4294967295" type="ctrTitle"/>
          </p:nvPr>
        </p:nvSpPr>
        <p:spPr>
          <a:xfrm>
            <a:off x="1486125" y="404023"/>
            <a:ext cx="378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Initial Sketches</a:t>
            </a:r>
            <a:endParaRPr sz="2400"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29104">
            <a:off x="292250" y="1654050"/>
            <a:ext cx="2248575" cy="1725075"/>
          </a:xfrm>
          <a:prstGeom prst="rect">
            <a:avLst/>
          </a:prstGeom>
          <a:noFill/>
          <a:ln cap="flat" cmpd="sng" w="114300">
            <a:solidFill>
              <a:srgbClr val="98B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2937">
            <a:off x="3297424" y="1623200"/>
            <a:ext cx="2341650" cy="1786784"/>
          </a:xfrm>
          <a:prstGeom prst="rect">
            <a:avLst/>
          </a:prstGeom>
          <a:noFill/>
          <a:ln cap="flat" cmpd="sng" w="114300">
            <a:solidFill>
              <a:srgbClr val="98B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3906">
            <a:off x="6001753" y="1319401"/>
            <a:ext cx="2661720" cy="183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6990">
            <a:off x="1565275" y="3238450"/>
            <a:ext cx="2109925" cy="16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02655">
            <a:off x="4527676" y="2891025"/>
            <a:ext cx="2734849" cy="211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35"/>
          <p:cNvGrpSpPr/>
          <p:nvPr/>
        </p:nvGrpSpPr>
        <p:grpSpPr>
          <a:xfrm>
            <a:off x="912516" y="960524"/>
            <a:ext cx="215966" cy="342399"/>
            <a:chOff x="6718575" y="2318625"/>
            <a:chExt cx="256950" cy="407375"/>
          </a:xfrm>
        </p:grpSpPr>
        <p:sp>
          <p:nvSpPr>
            <p:cNvPr id="254" name="Google Shape;254;p3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36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 txBox="1"/>
          <p:nvPr>
            <p:ph idx="4294967295" type="ctrTitle"/>
          </p:nvPr>
        </p:nvSpPr>
        <p:spPr>
          <a:xfrm>
            <a:off x="1486125" y="404023"/>
            <a:ext cx="378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 Two</a:t>
            </a:r>
            <a:endParaRPr sz="2400"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125" y="1164575"/>
            <a:ext cx="6381999" cy="385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36"/>
          <p:cNvGrpSpPr/>
          <p:nvPr/>
        </p:nvGrpSpPr>
        <p:grpSpPr>
          <a:xfrm>
            <a:off x="849059" y="956693"/>
            <a:ext cx="342882" cy="350068"/>
            <a:chOff x="3951850" y="2985350"/>
            <a:chExt cx="407950" cy="416500"/>
          </a:xfrm>
        </p:grpSpPr>
        <p:sp>
          <p:nvSpPr>
            <p:cNvPr id="272" name="Google Shape;272;p3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/>
          <p:nvPr/>
        </p:nvSpPr>
        <p:spPr>
          <a:xfrm>
            <a:off x="4282338" y="42169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587375" y="1071750"/>
            <a:ext cx="355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[Pros]</a:t>
            </a:r>
            <a:endParaRPr b="1"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Many features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Simple interface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User friendly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Seamless lifestyle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    integration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Offline potential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4572000" y="1071750"/>
            <a:ext cx="440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[Cons]</a:t>
            </a:r>
            <a:endParaRPr b="1"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Functions like a feature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Less versatile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Small screen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Assistant, not planner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83" name="Google Shape;283;p37"/>
          <p:cNvGrpSpPr/>
          <p:nvPr/>
        </p:nvGrpSpPr>
        <p:grpSpPr>
          <a:xfrm>
            <a:off x="4411817" y="4346578"/>
            <a:ext cx="320378" cy="320378"/>
            <a:chOff x="2623275" y="2333250"/>
            <a:chExt cx="381175" cy="381175"/>
          </a:xfrm>
        </p:grpSpPr>
        <p:sp>
          <p:nvSpPr>
            <p:cNvPr id="284" name="Google Shape;284;p37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38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 txBox="1"/>
          <p:nvPr>
            <p:ph idx="4294967295" type="ctrTitle"/>
          </p:nvPr>
        </p:nvSpPr>
        <p:spPr>
          <a:xfrm>
            <a:off x="1486125" y="404023"/>
            <a:ext cx="378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 Two </a:t>
            </a:r>
            <a:endParaRPr sz="2400"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25" y="1207925"/>
            <a:ext cx="5022350" cy="377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38"/>
          <p:cNvGrpSpPr/>
          <p:nvPr/>
        </p:nvGrpSpPr>
        <p:grpSpPr>
          <a:xfrm>
            <a:off x="849059" y="956693"/>
            <a:ext cx="342882" cy="350068"/>
            <a:chOff x="3951850" y="2985350"/>
            <a:chExt cx="407950" cy="416500"/>
          </a:xfrm>
        </p:grpSpPr>
        <p:sp>
          <p:nvSpPr>
            <p:cNvPr id="298" name="Google Shape;298;p3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/>
          <p:nvPr/>
        </p:nvSpPr>
        <p:spPr>
          <a:xfrm>
            <a:off x="4282338" y="42169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587375" y="1071750"/>
            <a:ext cx="355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[Pros</a:t>
            </a: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]</a:t>
            </a:r>
            <a:endParaRPr b="1"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Many features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Integrations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Social/community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Storing + organizing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4572000" y="1071750"/>
            <a:ext cx="440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[Cons]</a:t>
            </a:r>
            <a:endParaRPr b="1"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Teachers + apps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Features = overwhelming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Roaming/data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Lesson scanning can be 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     frustrating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309" name="Google Shape;309;p39"/>
          <p:cNvGrpSpPr/>
          <p:nvPr/>
        </p:nvGrpSpPr>
        <p:grpSpPr>
          <a:xfrm>
            <a:off x="4411817" y="4346578"/>
            <a:ext cx="320378" cy="320378"/>
            <a:chOff x="2623275" y="2333250"/>
            <a:chExt cx="381175" cy="381175"/>
          </a:xfrm>
        </p:grpSpPr>
        <p:sp>
          <p:nvSpPr>
            <p:cNvPr id="310" name="Google Shape;310;p39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40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4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0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0"/>
          <p:cNvSpPr txBox="1"/>
          <p:nvPr>
            <p:ph idx="4294967295" type="ctrTitle"/>
          </p:nvPr>
        </p:nvSpPr>
        <p:spPr>
          <a:xfrm>
            <a:off x="1486125" y="404023"/>
            <a:ext cx="378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Selected Interface</a:t>
            </a:r>
            <a:endParaRPr sz="2400"/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25" y="1207925"/>
            <a:ext cx="5022350" cy="377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40"/>
          <p:cNvGrpSpPr/>
          <p:nvPr/>
        </p:nvGrpSpPr>
        <p:grpSpPr>
          <a:xfrm>
            <a:off x="849059" y="956693"/>
            <a:ext cx="342882" cy="350068"/>
            <a:chOff x="3951850" y="2985350"/>
            <a:chExt cx="407950" cy="416500"/>
          </a:xfrm>
        </p:grpSpPr>
        <p:sp>
          <p:nvSpPr>
            <p:cNvPr id="324" name="Google Shape;324;p4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ctrTitle"/>
          </p:nvPr>
        </p:nvSpPr>
        <p:spPr>
          <a:xfrm>
            <a:off x="2022225" y="1693525"/>
            <a:ext cx="2095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Rationale</a:t>
            </a:r>
            <a:endParaRPr/>
          </a:p>
        </p:txBody>
      </p:sp>
      <p:sp>
        <p:nvSpPr>
          <p:cNvPr id="333" name="Google Shape;333;p41"/>
          <p:cNvSpPr txBox="1"/>
          <p:nvPr>
            <p:ph idx="1" type="subTitle"/>
          </p:nvPr>
        </p:nvSpPr>
        <p:spPr>
          <a:xfrm>
            <a:off x="2022300" y="2815925"/>
            <a:ext cx="6593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>
                <a:highlight>
                  <a:srgbClr val="C9DAF8"/>
                </a:highlight>
              </a:rPr>
              <a:t>High Functionality</a:t>
            </a:r>
            <a:endParaRPr sz="3000">
              <a:highlight>
                <a:srgbClr val="C9DAF8"/>
              </a:highlight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>
                <a:highlight>
                  <a:srgbClr val="C9DAF8"/>
                </a:highlight>
              </a:rPr>
              <a:t>User Friendly</a:t>
            </a:r>
            <a:endParaRPr sz="3000">
              <a:highlight>
                <a:srgbClr val="C9DAF8"/>
              </a:highlight>
            </a:endParaRPr>
          </a:p>
        </p:txBody>
      </p:sp>
      <p:sp>
        <p:nvSpPr>
          <p:cNvPr id="334" name="Google Shape;334;p41"/>
          <p:cNvSpPr/>
          <p:nvPr/>
        </p:nvSpPr>
        <p:spPr>
          <a:xfrm>
            <a:off x="1092525" y="2281950"/>
            <a:ext cx="617100" cy="6069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335" name="Google Shape;335;p4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1"/>
          <p:cNvSpPr txBox="1"/>
          <p:nvPr/>
        </p:nvSpPr>
        <p:spPr>
          <a:xfrm>
            <a:off x="1129125" y="22906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1"/>
          <p:cNvGrpSpPr/>
          <p:nvPr/>
        </p:nvGrpSpPr>
        <p:grpSpPr>
          <a:xfrm>
            <a:off x="1183574" y="2410034"/>
            <a:ext cx="435022" cy="323445"/>
            <a:chOff x="5247525" y="3007275"/>
            <a:chExt cx="517575" cy="384825"/>
          </a:xfrm>
        </p:grpSpPr>
        <p:sp>
          <p:nvSpPr>
            <p:cNvPr id="339" name="Google Shape;339;p4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idx="4294967295" type="subTitle"/>
          </p:nvPr>
        </p:nvSpPr>
        <p:spPr>
          <a:xfrm>
            <a:off x="2371625" y="2026275"/>
            <a:ext cx="60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Value Proposition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Selected Interface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Low-fi Prototype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Tasks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Experimental Method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 Results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46" name="Google Shape;346;p42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2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Roadmap</a:t>
            </a:r>
            <a:endParaRPr sz="3600"/>
          </a:p>
        </p:txBody>
      </p:sp>
      <p:cxnSp>
        <p:nvCxnSpPr>
          <p:cNvPr id="348" name="Google Shape;348;p42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4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" name="Google Shape;355;p43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4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 txBox="1"/>
          <p:nvPr>
            <p:ph idx="4294967295" type="ctrTitle"/>
          </p:nvPr>
        </p:nvSpPr>
        <p:spPr>
          <a:xfrm>
            <a:off x="1486125" y="404023"/>
            <a:ext cx="378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Low-fi Prototyping</a:t>
            </a:r>
            <a:endParaRPr sz="2400"/>
          </a:p>
        </p:txBody>
      </p:sp>
      <p:pic>
        <p:nvPicPr>
          <p:cNvPr id="359" name="Google Shape;359;p43"/>
          <p:cNvPicPr preferRelativeResize="0"/>
          <p:nvPr/>
        </p:nvPicPr>
        <p:blipFill rotWithShape="1">
          <a:blip r:embed="rId3">
            <a:alphaModFix/>
          </a:blip>
          <a:srcRect b="0" l="0" r="2133" t="0"/>
          <a:stretch/>
        </p:blipFill>
        <p:spPr>
          <a:xfrm>
            <a:off x="1684013" y="1203400"/>
            <a:ext cx="5775975" cy="379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43"/>
          <p:cNvGrpSpPr/>
          <p:nvPr/>
        </p:nvGrpSpPr>
        <p:grpSpPr>
          <a:xfrm>
            <a:off x="837265" y="948502"/>
            <a:ext cx="366458" cy="366437"/>
            <a:chOff x="1923675" y="1633650"/>
            <a:chExt cx="436000" cy="435975"/>
          </a:xfrm>
        </p:grpSpPr>
        <p:sp>
          <p:nvSpPr>
            <p:cNvPr id="361" name="Google Shape;361;p43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idx="4294967295" type="subTitle"/>
          </p:nvPr>
        </p:nvSpPr>
        <p:spPr>
          <a:xfrm>
            <a:off x="2371625" y="2026275"/>
            <a:ext cx="60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Value Proposition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Selected Interface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Low-fi Prototype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Tasks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Experimental Method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 Results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72" name="Google Shape;372;p4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44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Roadmap</a:t>
            </a:r>
            <a:endParaRPr sz="3600"/>
          </a:p>
        </p:txBody>
      </p:sp>
      <p:cxnSp>
        <p:nvCxnSpPr>
          <p:cNvPr id="374" name="Google Shape;374;p4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4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44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idx="4294967295" type="subTitle"/>
          </p:nvPr>
        </p:nvSpPr>
        <p:spPr>
          <a:xfrm>
            <a:off x="2371625" y="2026275"/>
            <a:ext cx="60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5000">
                <a:latin typeface="Lora"/>
                <a:ea typeface="Lora"/>
                <a:cs typeface="Lora"/>
                <a:sym typeface="Lora"/>
              </a:rPr>
              <a:t>We are </a:t>
            </a:r>
            <a:r>
              <a:rPr b="1" i="1" lang="en" sz="5000">
                <a:highlight>
                  <a:srgbClr val="A4C2F4"/>
                </a:highlight>
                <a:latin typeface="Lora"/>
                <a:ea typeface="Lora"/>
                <a:cs typeface="Lora"/>
                <a:sym typeface="Lora"/>
              </a:rPr>
              <a:t>HELM</a:t>
            </a:r>
            <a:endParaRPr b="1" i="1" sz="5000">
              <a:highlight>
                <a:srgbClr val="A4C2F4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47" name="Google Shape;147;p27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7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cxnSp>
        <p:nvCxnSpPr>
          <p:cNvPr id="149" name="Google Shape;149;p27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45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4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5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 txBox="1"/>
          <p:nvPr>
            <p:ph idx="4294967295" type="ctrTitle"/>
          </p:nvPr>
        </p:nvSpPr>
        <p:spPr>
          <a:xfrm>
            <a:off x="1486125" y="404023"/>
            <a:ext cx="378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Tasks</a:t>
            </a:r>
            <a:endParaRPr sz="2400"/>
          </a:p>
        </p:txBody>
      </p:sp>
      <p:sp>
        <p:nvSpPr>
          <p:cNvPr id="385" name="Google Shape;385;p45"/>
          <p:cNvSpPr txBox="1"/>
          <p:nvPr/>
        </p:nvSpPr>
        <p:spPr>
          <a:xfrm>
            <a:off x="1119200" y="1749850"/>
            <a:ext cx="748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AutoNum type="arabicParenR"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Keep a</a:t>
            </a: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record </a:t>
            </a: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 an effective lesson plan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AutoNum type="arabicParenR"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Give feedback</a:t>
            </a: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to others on a lesson plans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AutoNum type="arabicParenR"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Find an excellent lesson plan</a:t>
            </a: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on short notice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386" name="Google Shape;386;p45"/>
          <p:cNvGrpSpPr/>
          <p:nvPr/>
        </p:nvGrpSpPr>
        <p:grpSpPr>
          <a:xfrm>
            <a:off x="826530" y="958730"/>
            <a:ext cx="387933" cy="345971"/>
            <a:chOff x="3927500" y="301425"/>
            <a:chExt cx="461550" cy="411625"/>
          </a:xfrm>
        </p:grpSpPr>
        <p:sp>
          <p:nvSpPr>
            <p:cNvPr id="387" name="Google Shape;387;p45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6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4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"/>
          <p:cNvSpPr txBox="1"/>
          <p:nvPr>
            <p:ph idx="4294967295" type="ctrTitle"/>
          </p:nvPr>
        </p:nvSpPr>
        <p:spPr>
          <a:xfrm>
            <a:off x="1486125" y="404025"/>
            <a:ext cx="511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Simple - Create a lesson</a:t>
            </a:r>
            <a:endParaRPr sz="2400"/>
          </a:p>
        </p:txBody>
      </p:sp>
      <p:pic>
        <p:nvPicPr>
          <p:cNvPr id="422" name="Google Shape;4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325" y="1210399"/>
            <a:ext cx="4729097" cy="3790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46"/>
          <p:cNvGrpSpPr/>
          <p:nvPr/>
        </p:nvGrpSpPr>
        <p:grpSpPr>
          <a:xfrm>
            <a:off x="826530" y="958730"/>
            <a:ext cx="387933" cy="345971"/>
            <a:chOff x="3927500" y="301425"/>
            <a:chExt cx="461550" cy="411625"/>
          </a:xfrm>
        </p:grpSpPr>
        <p:sp>
          <p:nvSpPr>
            <p:cNvPr id="424" name="Google Shape;424;p46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6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6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47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4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47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 txBox="1"/>
          <p:nvPr>
            <p:ph idx="4294967295" type="ctrTitle"/>
          </p:nvPr>
        </p:nvSpPr>
        <p:spPr>
          <a:xfrm>
            <a:off x="1486125" y="404025"/>
            <a:ext cx="5197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Moderate - Give feedback</a:t>
            </a:r>
            <a:endParaRPr sz="2400"/>
          </a:p>
        </p:txBody>
      </p:sp>
      <p:pic>
        <p:nvPicPr>
          <p:cNvPr id="459" name="Google Shape;4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774" y="1131725"/>
            <a:ext cx="5046074" cy="384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47"/>
          <p:cNvGrpSpPr/>
          <p:nvPr/>
        </p:nvGrpSpPr>
        <p:grpSpPr>
          <a:xfrm>
            <a:off x="826530" y="958730"/>
            <a:ext cx="387933" cy="345971"/>
            <a:chOff x="3927500" y="301425"/>
            <a:chExt cx="461550" cy="411625"/>
          </a:xfrm>
        </p:grpSpPr>
        <p:sp>
          <p:nvSpPr>
            <p:cNvPr id="461" name="Google Shape;461;p47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2" name="Google Shape;492;p48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4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48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8"/>
          <p:cNvSpPr txBox="1"/>
          <p:nvPr>
            <p:ph idx="4294967295" type="ctrTitle"/>
          </p:nvPr>
        </p:nvSpPr>
        <p:spPr>
          <a:xfrm>
            <a:off x="1486125" y="404025"/>
            <a:ext cx="4808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Complex - Find a lesson</a:t>
            </a:r>
            <a:endParaRPr sz="2400"/>
          </a:p>
        </p:txBody>
      </p:sp>
      <p:pic>
        <p:nvPicPr>
          <p:cNvPr id="496" name="Google Shape;4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99" y="1188975"/>
            <a:ext cx="5598701" cy="3954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48"/>
          <p:cNvGrpSpPr/>
          <p:nvPr/>
        </p:nvGrpSpPr>
        <p:grpSpPr>
          <a:xfrm>
            <a:off x="826530" y="958730"/>
            <a:ext cx="387933" cy="345971"/>
            <a:chOff x="3927500" y="301425"/>
            <a:chExt cx="461550" cy="411625"/>
          </a:xfrm>
        </p:grpSpPr>
        <p:sp>
          <p:nvSpPr>
            <p:cNvPr id="498" name="Google Shape;498;p48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8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8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8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8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8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8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8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8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8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"/>
          <p:cNvSpPr txBox="1"/>
          <p:nvPr>
            <p:ph idx="4294967295" type="subTitle"/>
          </p:nvPr>
        </p:nvSpPr>
        <p:spPr>
          <a:xfrm>
            <a:off x="2371625" y="2026275"/>
            <a:ext cx="60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Value Proposition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Selected Interface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Low-fi Prototype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Tasks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Experimental Method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 Results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30" name="Google Shape;530;p49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49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Roadmap</a:t>
            </a:r>
            <a:endParaRPr sz="3600"/>
          </a:p>
        </p:txBody>
      </p:sp>
      <p:cxnSp>
        <p:nvCxnSpPr>
          <p:cNvPr id="532" name="Google Shape;532;p49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4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49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9" name="Google Shape;539;p50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5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50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0"/>
          <p:cNvSpPr txBox="1"/>
          <p:nvPr>
            <p:ph idx="4294967295" type="ctrTitle"/>
          </p:nvPr>
        </p:nvSpPr>
        <p:spPr>
          <a:xfrm>
            <a:off x="1486125" y="404023"/>
            <a:ext cx="378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Experimental Method</a:t>
            </a:r>
            <a:endParaRPr sz="2400"/>
          </a:p>
        </p:txBody>
      </p:sp>
      <p:grpSp>
        <p:nvGrpSpPr>
          <p:cNvPr id="543" name="Google Shape;543;p50"/>
          <p:cNvGrpSpPr/>
          <p:nvPr/>
        </p:nvGrpSpPr>
        <p:grpSpPr>
          <a:xfrm>
            <a:off x="349284" y="1659853"/>
            <a:ext cx="170937" cy="426827"/>
            <a:chOff x="3384375" y="2267500"/>
            <a:chExt cx="203375" cy="507825"/>
          </a:xfrm>
        </p:grpSpPr>
        <p:sp>
          <p:nvSpPr>
            <p:cNvPr id="544" name="Google Shape;544;p50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9525">
              <a:solidFill>
                <a:srgbClr val="C9D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50"/>
          <p:cNvGrpSpPr/>
          <p:nvPr/>
        </p:nvGrpSpPr>
        <p:grpSpPr>
          <a:xfrm>
            <a:off x="849061" y="922653"/>
            <a:ext cx="342882" cy="418128"/>
            <a:chOff x="596350" y="929175"/>
            <a:chExt cx="407950" cy="497475"/>
          </a:xfrm>
        </p:grpSpPr>
        <p:sp>
          <p:nvSpPr>
            <p:cNvPr id="547" name="Google Shape;547;p5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50"/>
          <p:cNvGrpSpPr/>
          <p:nvPr/>
        </p:nvGrpSpPr>
        <p:grpSpPr>
          <a:xfrm>
            <a:off x="3172705" y="1740692"/>
            <a:ext cx="387933" cy="345971"/>
            <a:chOff x="3927500" y="301425"/>
            <a:chExt cx="461550" cy="411625"/>
          </a:xfrm>
        </p:grpSpPr>
        <p:sp>
          <p:nvSpPr>
            <p:cNvPr id="555" name="Google Shape;555;p50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50"/>
          <p:cNvGrpSpPr/>
          <p:nvPr/>
        </p:nvGrpSpPr>
        <p:grpSpPr>
          <a:xfrm>
            <a:off x="6213118" y="1714081"/>
            <a:ext cx="109538" cy="399195"/>
            <a:chOff x="732125" y="2958550"/>
            <a:chExt cx="130325" cy="474950"/>
          </a:xfrm>
        </p:grpSpPr>
        <p:sp>
          <p:nvSpPr>
            <p:cNvPr id="583" name="Google Shape;583;p50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50"/>
          <p:cNvSpPr txBox="1"/>
          <p:nvPr/>
        </p:nvSpPr>
        <p:spPr>
          <a:xfrm>
            <a:off x="645675" y="1563825"/>
            <a:ext cx="10449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Roles</a:t>
            </a:r>
            <a:endParaRPr b="1"/>
          </a:p>
        </p:txBody>
      </p:sp>
      <p:sp>
        <p:nvSpPr>
          <p:cNvPr id="592" name="Google Shape;592;p50"/>
          <p:cNvSpPr txBox="1"/>
          <p:nvPr/>
        </p:nvSpPr>
        <p:spPr>
          <a:xfrm>
            <a:off x="3647650" y="1563825"/>
            <a:ext cx="19008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Procedure</a:t>
            </a:r>
            <a:endParaRPr b="1"/>
          </a:p>
        </p:txBody>
      </p:sp>
      <p:sp>
        <p:nvSpPr>
          <p:cNvPr id="593" name="Google Shape;593;p50"/>
          <p:cNvSpPr txBox="1"/>
          <p:nvPr/>
        </p:nvSpPr>
        <p:spPr>
          <a:xfrm>
            <a:off x="6435300" y="1563825"/>
            <a:ext cx="2656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Measurements</a:t>
            </a:r>
            <a:endParaRPr b="1"/>
          </a:p>
        </p:txBody>
      </p:sp>
      <p:sp>
        <p:nvSpPr>
          <p:cNvPr id="594" name="Google Shape;594;p50"/>
          <p:cNvSpPr txBox="1"/>
          <p:nvPr/>
        </p:nvSpPr>
        <p:spPr>
          <a:xfrm>
            <a:off x="131350" y="2219725"/>
            <a:ext cx="30414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 greeters/facilitators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 computer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 observer/notetaker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5" name="Google Shape;595;p50"/>
          <p:cNvSpPr txBox="1"/>
          <p:nvPr/>
        </p:nvSpPr>
        <p:spPr>
          <a:xfrm>
            <a:off x="3051300" y="2219725"/>
            <a:ext cx="2841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Introductions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Task performance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Feedback → Q&amp;A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96" name="Google Shape;596;p50"/>
          <p:cNvCxnSpPr/>
          <p:nvPr/>
        </p:nvCxnSpPr>
        <p:spPr>
          <a:xfrm>
            <a:off x="2944825" y="1714075"/>
            <a:ext cx="0" cy="3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50"/>
          <p:cNvCxnSpPr/>
          <p:nvPr/>
        </p:nvCxnSpPr>
        <p:spPr>
          <a:xfrm>
            <a:off x="5978525" y="1714075"/>
            <a:ext cx="6300" cy="3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50"/>
          <p:cNvSpPr txBox="1"/>
          <p:nvPr/>
        </p:nvSpPr>
        <p:spPr>
          <a:xfrm>
            <a:off x="6064150" y="2219713"/>
            <a:ext cx="2841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Time spent on tasks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Mistakes made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Confidence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 point severity scale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99" name="Google Shape;599;p50"/>
          <p:cNvCxnSpPr/>
          <p:nvPr/>
        </p:nvCxnSpPr>
        <p:spPr>
          <a:xfrm flipH="1" rot="10800000">
            <a:off x="131350" y="2182425"/>
            <a:ext cx="878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4" name="Google Shape;604;p5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5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51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1"/>
          <p:cNvSpPr txBox="1"/>
          <p:nvPr>
            <p:ph idx="4294967295" type="ctrTitle"/>
          </p:nvPr>
        </p:nvSpPr>
        <p:spPr>
          <a:xfrm>
            <a:off x="1486125" y="404023"/>
            <a:ext cx="378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Participants - 3 T’s</a:t>
            </a:r>
            <a:endParaRPr sz="2400"/>
          </a:p>
        </p:txBody>
      </p:sp>
      <p:sp>
        <p:nvSpPr>
          <p:cNvPr id="608" name="Google Shape;608;p51"/>
          <p:cNvSpPr txBox="1"/>
          <p:nvPr/>
        </p:nvSpPr>
        <p:spPr>
          <a:xfrm>
            <a:off x="761675" y="1582325"/>
            <a:ext cx="19008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Teacher</a:t>
            </a:r>
            <a:endParaRPr b="1"/>
          </a:p>
        </p:txBody>
      </p:sp>
      <p:sp>
        <p:nvSpPr>
          <p:cNvPr id="609" name="Google Shape;609;p51"/>
          <p:cNvSpPr txBox="1"/>
          <p:nvPr/>
        </p:nvSpPr>
        <p:spPr>
          <a:xfrm>
            <a:off x="3647650" y="1563825"/>
            <a:ext cx="19008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Tutor</a:t>
            </a:r>
            <a:endParaRPr b="1"/>
          </a:p>
        </p:txBody>
      </p:sp>
      <p:sp>
        <p:nvSpPr>
          <p:cNvPr id="610" name="Google Shape;610;p51"/>
          <p:cNvSpPr txBox="1"/>
          <p:nvPr/>
        </p:nvSpPr>
        <p:spPr>
          <a:xfrm>
            <a:off x="6533625" y="1563825"/>
            <a:ext cx="2656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TA</a:t>
            </a:r>
            <a:endParaRPr b="1"/>
          </a:p>
        </p:txBody>
      </p:sp>
      <p:sp>
        <p:nvSpPr>
          <p:cNvPr id="611" name="Google Shape;611;p51"/>
          <p:cNvSpPr txBox="1"/>
          <p:nvPr/>
        </p:nvSpPr>
        <p:spPr>
          <a:xfrm>
            <a:off x="131350" y="2219725"/>
            <a:ext cx="30414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High school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Large Classes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Subject specialty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2" name="Google Shape;612;p51"/>
          <p:cNvSpPr txBox="1"/>
          <p:nvPr/>
        </p:nvSpPr>
        <p:spPr>
          <a:xfrm>
            <a:off x="3051300" y="2219725"/>
            <a:ext cx="2841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Grammar school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One-on-One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General HW help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13" name="Google Shape;613;p51"/>
          <p:cNvCxnSpPr/>
          <p:nvPr/>
        </p:nvCxnSpPr>
        <p:spPr>
          <a:xfrm>
            <a:off x="2944825" y="1714075"/>
            <a:ext cx="0" cy="3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51"/>
          <p:cNvCxnSpPr/>
          <p:nvPr/>
        </p:nvCxnSpPr>
        <p:spPr>
          <a:xfrm>
            <a:off x="5978525" y="1714075"/>
            <a:ext cx="6300" cy="32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51"/>
          <p:cNvSpPr txBox="1"/>
          <p:nvPr/>
        </p:nvSpPr>
        <p:spPr>
          <a:xfrm>
            <a:off x="6064150" y="2219713"/>
            <a:ext cx="28416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Stanford University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Small groups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CS lessons + help</a:t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16" name="Google Shape;616;p51"/>
          <p:cNvCxnSpPr/>
          <p:nvPr/>
        </p:nvCxnSpPr>
        <p:spPr>
          <a:xfrm flipH="1" rot="10800000">
            <a:off x="131350" y="2182425"/>
            <a:ext cx="8782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7" name="Google Shape;617;p51"/>
          <p:cNvGrpSpPr/>
          <p:nvPr/>
        </p:nvGrpSpPr>
        <p:grpSpPr>
          <a:xfrm>
            <a:off x="3216496" y="1678353"/>
            <a:ext cx="170937" cy="426827"/>
            <a:chOff x="3384375" y="2267500"/>
            <a:chExt cx="203375" cy="507825"/>
          </a:xfrm>
        </p:grpSpPr>
        <p:sp>
          <p:nvSpPr>
            <p:cNvPr id="618" name="Google Shape;618;p51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51"/>
          <p:cNvGrpSpPr/>
          <p:nvPr/>
        </p:nvGrpSpPr>
        <p:grpSpPr>
          <a:xfrm>
            <a:off x="333990" y="1722691"/>
            <a:ext cx="145343" cy="422729"/>
            <a:chOff x="4071800" y="2269925"/>
            <a:chExt cx="172925" cy="502950"/>
          </a:xfrm>
        </p:grpSpPr>
        <p:sp>
          <p:nvSpPr>
            <p:cNvPr id="621" name="Google Shape;621;p51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51"/>
          <p:cNvGrpSpPr/>
          <p:nvPr/>
        </p:nvGrpSpPr>
        <p:grpSpPr>
          <a:xfrm>
            <a:off x="6124596" y="1718603"/>
            <a:ext cx="170937" cy="426827"/>
            <a:chOff x="3384375" y="2267500"/>
            <a:chExt cx="203375" cy="507825"/>
          </a:xfrm>
        </p:grpSpPr>
        <p:sp>
          <p:nvSpPr>
            <p:cNvPr id="624" name="Google Shape;624;p51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p51"/>
          <p:cNvSpPr/>
          <p:nvPr/>
        </p:nvSpPr>
        <p:spPr>
          <a:xfrm>
            <a:off x="860311" y="962829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2"/>
          <p:cNvSpPr txBox="1"/>
          <p:nvPr>
            <p:ph idx="4294967295" type="subTitle"/>
          </p:nvPr>
        </p:nvSpPr>
        <p:spPr>
          <a:xfrm>
            <a:off x="2371625" y="2026275"/>
            <a:ext cx="60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Value Proposition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Selected Interface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Low-fi Prototype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Tasks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Experimental Method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Experiment Results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32" name="Google Shape;632;p52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52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Roadmap</a:t>
            </a:r>
            <a:endParaRPr sz="3600"/>
          </a:p>
        </p:txBody>
      </p:sp>
      <p:cxnSp>
        <p:nvCxnSpPr>
          <p:cNvPr id="634" name="Google Shape;634;p52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5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6" name="Google Shape;636;p52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3"/>
          <p:cNvSpPr txBox="1"/>
          <p:nvPr>
            <p:ph idx="1" type="body"/>
          </p:nvPr>
        </p:nvSpPr>
        <p:spPr>
          <a:xfrm>
            <a:off x="1135363" y="1610538"/>
            <a:ext cx="3425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“Add” menu is intuitive and useful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Appreciative of ability to control privacy/share selectively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Prominent share button = great</a:t>
            </a:r>
            <a:endParaRPr/>
          </a:p>
        </p:txBody>
      </p:sp>
      <p:sp>
        <p:nvSpPr>
          <p:cNvPr id="642" name="Google Shape;642;p5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#1 - Create</a:t>
            </a:r>
            <a:endParaRPr/>
          </a:p>
        </p:txBody>
      </p:sp>
      <p:sp>
        <p:nvSpPr>
          <p:cNvPr id="643" name="Google Shape;643;p53"/>
          <p:cNvSpPr txBox="1"/>
          <p:nvPr>
            <p:ph idx="2" type="body"/>
          </p:nvPr>
        </p:nvSpPr>
        <p:spPr>
          <a:xfrm>
            <a:off x="5277763" y="1562688"/>
            <a:ext cx="34254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Confused on which icon to pick on landing page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“Objective” section unclear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Public setting caused initial confusion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53"/>
          <p:cNvSpPr/>
          <p:nvPr/>
        </p:nvSpPr>
        <p:spPr>
          <a:xfrm>
            <a:off x="708750" y="8506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646" name="Google Shape;646;p53"/>
          <p:cNvGrpSpPr/>
          <p:nvPr/>
        </p:nvGrpSpPr>
        <p:grpSpPr>
          <a:xfrm>
            <a:off x="821838" y="983606"/>
            <a:ext cx="353136" cy="313738"/>
            <a:chOff x="5292575" y="3681900"/>
            <a:chExt cx="420150" cy="373275"/>
          </a:xfrm>
        </p:grpSpPr>
        <p:sp>
          <p:nvSpPr>
            <p:cNvPr id="647" name="Google Shape;647;p53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3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3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3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3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53"/>
          <p:cNvSpPr/>
          <p:nvPr/>
        </p:nvSpPr>
        <p:spPr>
          <a:xfrm>
            <a:off x="440830" y="1785431"/>
            <a:ext cx="579292" cy="579612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3"/>
          <p:cNvSpPr/>
          <p:nvPr/>
        </p:nvSpPr>
        <p:spPr>
          <a:xfrm>
            <a:off x="4644913" y="1785424"/>
            <a:ext cx="548704" cy="579632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025" y="2152650"/>
            <a:ext cx="422613" cy="5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3"/>
          <p:cNvPicPr preferRelativeResize="0"/>
          <p:nvPr/>
        </p:nvPicPr>
        <p:blipFill rotWithShape="1">
          <a:blip r:embed="rId4">
            <a:alphaModFix/>
          </a:blip>
          <a:srcRect b="5051" l="9008" r="18753" t="0"/>
          <a:stretch/>
        </p:blipFill>
        <p:spPr>
          <a:xfrm>
            <a:off x="3762375" y="3375025"/>
            <a:ext cx="1431250" cy="8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2900" y="2036275"/>
            <a:ext cx="873125" cy="7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1250" y="3071850"/>
            <a:ext cx="661375" cy="6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4"/>
          <p:cNvSpPr txBox="1"/>
          <p:nvPr>
            <p:ph idx="1" type="body"/>
          </p:nvPr>
        </p:nvSpPr>
        <p:spPr>
          <a:xfrm>
            <a:off x="1062450" y="1743025"/>
            <a:ext cx="34254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Like seeing full summative report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Easy to submit with arrow icons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Overall, icons were a hit and </a:t>
            </a:r>
            <a:r>
              <a:rPr lang="en"/>
              <a:t>intuitive</a:t>
            </a:r>
            <a:endParaRPr/>
          </a:p>
        </p:txBody>
      </p:sp>
      <p:sp>
        <p:nvSpPr>
          <p:cNvPr id="665" name="Google Shape;665;p5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#2 - Feedback</a:t>
            </a:r>
            <a:endParaRPr/>
          </a:p>
        </p:txBody>
      </p:sp>
      <p:sp>
        <p:nvSpPr>
          <p:cNvPr id="666" name="Google Shape;666;p54"/>
          <p:cNvSpPr txBox="1"/>
          <p:nvPr>
            <p:ph idx="2" type="body"/>
          </p:nvPr>
        </p:nvSpPr>
        <p:spPr>
          <a:xfrm>
            <a:off x="5204850" y="1695175"/>
            <a:ext cx="34254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Check icon was persistent source of confusion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about not wanting to rate lesson?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“I wonder” box = </a:t>
            </a:r>
            <a:r>
              <a:rPr lang="en"/>
              <a:t>unintuitive</a:t>
            </a:r>
            <a:endParaRPr/>
          </a:p>
        </p:txBody>
      </p:sp>
      <p:sp>
        <p:nvSpPr>
          <p:cNvPr id="667" name="Google Shape;667;p5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54"/>
          <p:cNvSpPr/>
          <p:nvPr/>
        </p:nvSpPr>
        <p:spPr>
          <a:xfrm>
            <a:off x="708750" y="8506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669" name="Google Shape;669;p54"/>
          <p:cNvGrpSpPr/>
          <p:nvPr/>
        </p:nvGrpSpPr>
        <p:grpSpPr>
          <a:xfrm>
            <a:off x="821838" y="983606"/>
            <a:ext cx="353136" cy="313738"/>
            <a:chOff x="5292575" y="3681900"/>
            <a:chExt cx="420150" cy="373275"/>
          </a:xfrm>
        </p:grpSpPr>
        <p:sp>
          <p:nvSpPr>
            <p:cNvPr id="670" name="Google Shape;670;p5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54"/>
          <p:cNvSpPr/>
          <p:nvPr/>
        </p:nvSpPr>
        <p:spPr>
          <a:xfrm>
            <a:off x="367918" y="1917918"/>
            <a:ext cx="579292" cy="579612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4572000" y="1917911"/>
            <a:ext cx="548704" cy="579632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54"/>
          <p:cNvPicPr preferRelativeResize="0"/>
          <p:nvPr/>
        </p:nvPicPr>
        <p:blipFill rotWithShape="1">
          <a:blip r:embed="rId3">
            <a:alphaModFix/>
          </a:blip>
          <a:srcRect b="3790" l="0" r="7774" t="0"/>
          <a:stretch/>
        </p:blipFill>
        <p:spPr>
          <a:xfrm>
            <a:off x="3677050" y="2214375"/>
            <a:ext cx="506025" cy="8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050" y="3382950"/>
            <a:ext cx="4381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7150" y="2298813"/>
            <a:ext cx="456387" cy="5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4275" y="3298525"/>
            <a:ext cx="984500" cy="6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7325" y="4407000"/>
            <a:ext cx="15716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/>
          <p:nvPr/>
        </p:nvSpPr>
        <p:spPr>
          <a:xfrm>
            <a:off x="409900" y="137892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539361" y="1499779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2452979" y="643738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b="0" l="6893" r="7475" t="21795"/>
          <a:stretch/>
        </p:blipFill>
        <p:spPr>
          <a:xfrm>
            <a:off x="2670150" y="749813"/>
            <a:ext cx="1403375" cy="17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/>
          <p:nvPr/>
        </p:nvSpPr>
        <p:spPr>
          <a:xfrm>
            <a:off x="4881129" y="2807338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5">
            <a:alphaModFix/>
          </a:blip>
          <a:srcRect b="4810" l="0" r="4571" t="5767"/>
          <a:stretch/>
        </p:blipFill>
        <p:spPr>
          <a:xfrm>
            <a:off x="5084387" y="2918638"/>
            <a:ext cx="1403375" cy="17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/>
          <p:nvPr/>
        </p:nvSpPr>
        <p:spPr>
          <a:xfrm>
            <a:off x="4881129" y="643750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6">
            <a:alphaModFix/>
          </a:blip>
          <a:srcRect b="0" l="5065" r="7590" t="16715"/>
          <a:stretch/>
        </p:blipFill>
        <p:spPr>
          <a:xfrm>
            <a:off x="5098300" y="749838"/>
            <a:ext cx="1403375" cy="174618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2452979" y="2801988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7">
            <a:alphaModFix/>
          </a:blip>
          <a:srcRect b="0" l="6371" r="7644" t="20382"/>
          <a:stretch/>
        </p:blipFill>
        <p:spPr>
          <a:xfrm>
            <a:off x="2670151" y="2908075"/>
            <a:ext cx="1403375" cy="174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5"/>
          <p:cNvSpPr txBox="1"/>
          <p:nvPr>
            <p:ph idx="1" type="body"/>
          </p:nvPr>
        </p:nvSpPr>
        <p:spPr>
          <a:xfrm>
            <a:off x="1046900" y="1570500"/>
            <a:ext cx="34254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Star rating system was popular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Once understood, calendar option was a hit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Groups feel safe/effective</a:t>
            </a:r>
            <a:endParaRPr/>
          </a:p>
        </p:txBody>
      </p:sp>
      <p:sp>
        <p:nvSpPr>
          <p:cNvPr id="689" name="Google Shape;689;p5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#3 - Find</a:t>
            </a:r>
            <a:endParaRPr/>
          </a:p>
        </p:txBody>
      </p:sp>
      <p:sp>
        <p:nvSpPr>
          <p:cNvPr id="690" name="Google Shape;690;p55"/>
          <p:cNvSpPr txBox="1"/>
          <p:nvPr>
            <p:ph idx="2" type="body"/>
          </p:nvPr>
        </p:nvSpPr>
        <p:spPr>
          <a:xfrm>
            <a:off x="5204850" y="1522650"/>
            <a:ext cx="39390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Uncertainty with no visible keyboard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Unsure how to submit search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Teachers use first names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 to calendar initially unintuitive</a:t>
            </a:r>
            <a:endParaRPr/>
          </a:p>
        </p:txBody>
      </p:sp>
      <p:sp>
        <p:nvSpPr>
          <p:cNvPr id="691" name="Google Shape;691;p5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" name="Google Shape;692;p55"/>
          <p:cNvSpPr/>
          <p:nvPr/>
        </p:nvSpPr>
        <p:spPr>
          <a:xfrm>
            <a:off x="708750" y="8506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693" name="Google Shape;693;p55"/>
          <p:cNvGrpSpPr/>
          <p:nvPr/>
        </p:nvGrpSpPr>
        <p:grpSpPr>
          <a:xfrm>
            <a:off x="821838" y="983606"/>
            <a:ext cx="353136" cy="313738"/>
            <a:chOff x="5292575" y="3681900"/>
            <a:chExt cx="420150" cy="373275"/>
          </a:xfrm>
        </p:grpSpPr>
        <p:sp>
          <p:nvSpPr>
            <p:cNvPr id="694" name="Google Shape;694;p55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5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5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5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5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5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5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55"/>
          <p:cNvSpPr/>
          <p:nvPr/>
        </p:nvSpPr>
        <p:spPr>
          <a:xfrm>
            <a:off x="375693" y="1788543"/>
            <a:ext cx="579292" cy="579612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5"/>
          <p:cNvSpPr/>
          <p:nvPr/>
        </p:nvSpPr>
        <p:spPr>
          <a:xfrm>
            <a:off x="4564225" y="1788536"/>
            <a:ext cx="548704" cy="579632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25" y="2232025"/>
            <a:ext cx="21145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0" y="3077250"/>
            <a:ext cx="952500" cy="111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5016" y="1840900"/>
            <a:ext cx="650875" cy="8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5776" y="3793051"/>
            <a:ext cx="650875" cy="8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UI Changes</a:t>
            </a:r>
            <a:endParaRPr/>
          </a:p>
        </p:txBody>
      </p:sp>
      <p:sp>
        <p:nvSpPr>
          <p:cNvPr id="712" name="Google Shape;712;p5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56"/>
          <p:cNvSpPr/>
          <p:nvPr/>
        </p:nvSpPr>
        <p:spPr>
          <a:xfrm>
            <a:off x="708750" y="8506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714" name="Google Shape;714;p56"/>
          <p:cNvGrpSpPr/>
          <p:nvPr/>
        </p:nvGrpSpPr>
        <p:grpSpPr>
          <a:xfrm>
            <a:off x="843819" y="973966"/>
            <a:ext cx="309168" cy="332998"/>
            <a:chOff x="1923675" y="1633650"/>
            <a:chExt cx="436000" cy="435975"/>
          </a:xfrm>
        </p:grpSpPr>
        <p:sp>
          <p:nvSpPr>
            <p:cNvPr id="715" name="Google Shape;715;p56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56"/>
          <p:cNvSpPr txBox="1"/>
          <p:nvPr/>
        </p:nvSpPr>
        <p:spPr>
          <a:xfrm>
            <a:off x="1119200" y="1749850"/>
            <a:ext cx="748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AutoNum type="arabicParenR"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Landing page </a:t>
            </a: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needs additional direction to lead user to search bar/menu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AutoNum type="arabicParenR"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Prioritize groups</a:t>
            </a: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don’t default to public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AutoNum type="arabicParenR"/>
            </a:pPr>
            <a:r>
              <a:rPr b="1"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Add descriptions </a:t>
            </a: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 a few of the progressive icons</a:t>
            </a:r>
            <a:endParaRPr sz="24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7"/>
          <p:cNvSpPr txBox="1"/>
          <p:nvPr>
            <p:ph idx="4294967295" type="subTitle"/>
          </p:nvPr>
        </p:nvSpPr>
        <p:spPr>
          <a:xfrm>
            <a:off x="1494750" y="1890075"/>
            <a:ext cx="7080900" cy="30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[Extensive sketching →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app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interface]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[Systematically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test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3 participants]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→ Overall, participants enjoyed and understood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→ UI needs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direction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transparency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,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intuitive iconography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27" name="Google Shape;727;p57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57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Summary</a:t>
            </a:r>
            <a:endParaRPr sz="3600"/>
          </a:p>
        </p:txBody>
      </p:sp>
      <p:cxnSp>
        <p:nvCxnSpPr>
          <p:cNvPr id="729" name="Google Shape;729;p57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5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1" name="Google Shape;731;p57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7"/>
          <p:cNvSpPr/>
          <p:nvPr/>
        </p:nvSpPr>
        <p:spPr>
          <a:xfrm>
            <a:off x="915450" y="1138950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733" name="Google Shape;733;p57"/>
          <p:cNvGrpSpPr/>
          <p:nvPr/>
        </p:nvGrpSpPr>
        <p:grpSpPr>
          <a:xfrm>
            <a:off x="1050192" y="1263346"/>
            <a:ext cx="309831" cy="330825"/>
            <a:chOff x="5233525" y="4954450"/>
            <a:chExt cx="538275" cy="516350"/>
          </a:xfrm>
        </p:grpSpPr>
        <p:sp>
          <p:nvSpPr>
            <p:cNvPr id="734" name="Google Shape;734;p57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7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7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7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7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7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7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7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7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7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7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8"/>
          <p:cNvSpPr/>
          <p:nvPr/>
        </p:nvSpPr>
        <p:spPr>
          <a:xfrm>
            <a:off x="4282338" y="42169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pic>
        <p:nvPicPr>
          <p:cNvPr id="750" name="Google Shape;7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313" y="783062"/>
            <a:ext cx="7437375" cy="35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8"/>
          <p:cNvSpPr/>
          <p:nvPr/>
        </p:nvSpPr>
        <p:spPr>
          <a:xfrm>
            <a:off x="4403611" y="433839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4282325" y="4212300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4282325" y="4212300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4403611" y="43337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725" y="160350"/>
            <a:ext cx="5542555" cy="390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4294967295" type="subTitle"/>
          </p:nvPr>
        </p:nvSpPr>
        <p:spPr>
          <a:xfrm>
            <a:off x="2371625" y="2026275"/>
            <a:ext cx="60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Value Proposition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Selected Interface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Low-fi Prototype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Tasks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Experimental Method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 Results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3" name="Google Shape;183;p30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30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Roadmap</a:t>
            </a:r>
            <a:endParaRPr sz="3600"/>
          </a:p>
        </p:txBody>
      </p:sp>
      <p:cxnSp>
        <p:nvCxnSpPr>
          <p:cNvPr id="185" name="Google Shape;185;p30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idx="4294967295" type="subTitle"/>
          </p:nvPr>
        </p:nvSpPr>
        <p:spPr>
          <a:xfrm>
            <a:off x="2371625" y="2026275"/>
            <a:ext cx="60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Value Proposition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Selected Interface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Low-fi Prototype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Tasks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Experimental Method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 Results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3" name="Google Shape;193;p31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1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Roadmap</a:t>
            </a:r>
            <a:endParaRPr sz="3600"/>
          </a:p>
        </p:txBody>
      </p:sp>
      <p:cxnSp>
        <p:nvCxnSpPr>
          <p:cNvPr id="195" name="Google Shape;195;p31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r>
              <a:rPr lang="en"/>
              <a:t> Proposition </a:t>
            </a:r>
            <a:endParaRPr/>
          </a:p>
        </p:txBody>
      </p:sp>
      <p:sp>
        <p:nvSpPr>
          <p:cNvPr id="203" name="Google Shape;203;p32"/>
          <p:cNvSpPr txBox="1"/>
          <p:nvPr>
            <p:ph idx="1" type="subTitle"/>
          </p:nvPr>
        </p:nvSpPr>
        <p:spPr>
          <a:xfrm>
            <a:off x="2022300" y="2815925"/>
            <a:ext cx="642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Crowdsourced Lesson Planning and Organization</a:t>
            </a:r>
            <a:endParaRPr sz="2400">
              <a:highlight>
                <a:srgbClr val="C9DAF8"/>
              </a:highlight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1092525" y="2281950"/>
            <a:ext cx="617100" cy="6069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2"/>
          <p:cNvSpPr txBox="1"/>
          <p:nvPr/>
        </p:nvSpPr>
        <p:spPr>
          <a:xfrm>
            <a:off x="1129125" y="230430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idx="4294967295" type="subTitle"/>
          </p:nvPr>
        </p:nvSpPr>
        <p:spPr>
          <a:xfrm>
            <a:off x="2371625" y="2026275"/>
            <a:ext cx="60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Value Proposition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Selected Interface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Low-fi Prototype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Tasks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Experimental Method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Experiment Results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13" name="Google Shape;213;p33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3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Roadmap</a:t>
            </a:r>
            <a:endParaRPr sz="3600"/>
          </a:p>
        </p:txBody>
      </p:sp>
      <p:cxnSp>
        <p:nvCxnSpPr>
          <p:cNvPr id="215" name="Google Shape;215;p33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34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4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 txBox="1"/>
          <p:nvPr>
            <p:ph idx="4294967295" type="ctrTitle"/>
          </p:nvPr>
        </p:nvSpPr>
        <p:spPr>
          <a:xfrm>
            <a:off x="1486125" y="404023"/>
            <a:ext cx="378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Initial Sketches</a:t>
            </a:r>
            <a:endParaRPr sz="2400"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29104">
            <a:off x="292250" y="1654050"/>
            <a:ext cx="2248575" cy="1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2937">
            <a:off x="3297424" y="1623200"/>
            <a:ext cx="2341650" cy="178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3906">
            <a:off x="6001753" y="1319401"/>
            <a:ext cx="2661720" cy="183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6990">
            <a:off x="1565275" y="3238450"/>
            <a:ext cx="2109925" cy="16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02655">
            <a:off x="4527676" y="2891025"/>
            <a:ext cx="2734849" cy="211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34"/>
          <p:cNvGrpSpPr/>
          <p:nvPr/>
        </p:nvGrpSpPr>
        <p:grpSpPr>
          <a:xfrm>
            <a:off x="912516" y="960524"/>
            <a:ext cx="215966" cy="342399"/>
            <a:chOff x="6718575" y="2318625"/>
            <a:chExt cx="256950" cy="407375"/>
          </a:xfrm>
        </p:grpSpPr>
        <p:sp>
          <p:nvSpPr>
            <p:cNvPr id="232" name="Google Shape;232;p3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